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6" r:id="rId3"/>
    <p:sldId id="313" r:id="rId4"/>
    <p:sldId id="276" r:id="rId5"/>
    <p:sldId id="292" r:id="rId6"/>
    <p:sldId id="314" r:id="rId7"/>
    <p:sldId id="274" r:id="rId8"/>
    <p:sldId id="307" r:id="rId9"/>
    <p:sldId id="275" r:id="rId10"/>
    <p:sldId id="316" r:id="rId11"/>
    <p:sldId id="284" r:id="rId12"/>
    <p:sldId id="305" r:id="rId13"/>
    <p:sldId id="285" r:id="rId14"/>
    <p:sldId id="288" r:id="rId15"/>
    <p:sldId id="277" r:id="rId16"/>
    <p:sldId id="293" r:id="rId17"/>
    <p:sldId id="294" r:id="rId18"/>
    <p:sldId id="295" r:id="rId19"/>
    <p:sldId id="296" r:id="rId20"/>
    <p:sldId id="297" r:id="rId21"/>
    <p:sldId id="315" r:id="rId22"/>
    <p:sldId id="278" r:id="rId23"/>
    <p:sldId id="299" r:id="rId24"/>
    <p:sldId id="300" r:id="rId25"/>
    <p:sldId id="301" r:id="rId26"/>
    <p:sldId id="289" r:id="rId27"/>
    <p:sldId id="291" r:id="rId28"/>
    <p:sldId id="311" r:id="rId29"/>
    <p:sldId id="304" r:id="rId30"/>
    <p:sldId id="312" r:id="rId31"/>
  </p:sldIdLst>
  <p:sldSz cx="9144000" cy="6858000" type="screen4x3"/>
  <p:notesSz cx="7281863" cy="104124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55950" cy="520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124325" y="0"/>
            <a:ext cx="3155950" cy="520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5B41F7-67AD-43B5-A102-9F5C12C6C563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890125"/>
            <a:ext cx="3155950" cy="520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124325" y="9890125"/>
            <a:ext cx="3155950" cy="5207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B63FC6-0B82-4BE0-A778-AAE6E2DF84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559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4325" y="0"/>
            <a:ext cx="31559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4DE6F45-B14B-45A5-BC06-8ACE63BBD94A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38225" y="781050"/>
            <a:ext cx="5207000" cy="390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8663" y="4946650"/>
            <a:ext cx="5824537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890125"/>
            <a:ext cx="31559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4325" y="9890125"/>
            <a:ext cx="31559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C3B239-5644-41FC-AECE-CCB521EE95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42DAA97-54FC-4B33-8579-5656855B78E7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316BD3-4542-45EB-A974-A5D68661AE4B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EFB2ED2-431B-4AA8-B128-4A53974CBA50}" type="slidenum">
              <a:rPr lang="pl-PL" altLang="pl-PL" smtClean="0"/>
              <a:pPr/>
              <a:t>14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8D6810-1394-4E4E-99A2-69549387432B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BEC83A-FF91-45E6-9300-69B48AAC287B}" type="slidenum">
              <a:rPr lang="pl-PL" altLang="pl-PL" smtClean="0"/>
              <a:pPr/>
              <a:t>16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89107FB-099A-47E4-B30C-DC2ED2F5594F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7F7CBF-9968-42DF-BCC7-08CE58E77D39}" type="slidenum">
              <a:rPr lang="pl-PL" altLang="pl-PL" smtClean="0"/>
              <a:pPr/>
              <a:t>18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A5250C-D874-4363-86BB-B962A78F02E2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9CB146E-CA0A-4B7A-B0A7-BEA51D3E69EC}" type="slidenum">
              <a:rPr lang="pl-PL" altLang="pl-PL" smtClean="0"/>
              <a:pPr/>
              <a:t>20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E7D094F-B408-4233-922A-4F6E501D9671}" type="slidenum">
              <a:rPr lang="pl-PL" altLang="pl-PL" smtClean="0"/>
              <a:pPr/>
              <a:t>21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C1C8A80-2352-4894-8F35-6E5519762224}" type="slidenum">
              <a:rPr lang="pl-PL" altLang="pl-PL" smtClean="0"/>
              <a:pPr/>
              <a:t>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39813" y="790575"/>
            <a:ext cx="5202237" cy="3903663"/>
          </a:xfrm>
          <a:solidFill>
            <a:srgbClr val="FFFFFF"/>
          </a:solidFill>
          <a:ln/>
        </p:spPr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>
          <a:xfrm>
            <a:off x="728663" y="4945063"/>
            <a:ext cx="5824537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51A552-9A42-4288-8B59-29A0FCA11555}" type="slidenum">
              <a:rPr lang="pl-PL" altLang="pl-PL" smtClean="0"/>
              <a:pPr/>
              <a:t>23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4A69B01-F158-4A07-846E-F64A125616C1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B2E052C-80A3-465C-B8A5-86DD44B66ABE}" type="slidenum">
              <a:rPr lang="pl-PL" altLang="pl-PL" smtClean="0"/>
              <a:pPr/>
              <a:t>25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1BC1AC-4904-4960-8B32-F9E89EB8A7B0}" type="slidenum">
              <a:rPr lang="pl-PL" altLang="pl-PL" smtClean="0"/>
              <a:pPr/>
              <a:t>26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83C57D-6788-4629-916A-14969949553D}" type="slidenum">
              <a:rPr lang="pl-PL" altLang="pl-PL" smtClean="0"/>
              <a:pPr/>
              <a:t>27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C46DF7-BD9A-485E-9427-045610A07358}" type="slidenum">
              <a:rPr lang="pl-PL" altLang="pl-PL" smtClean="0"/>
              <a:pPr/>
              <a:t>28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E8799DD-CF1E-440B-827F-073192600951}" type="slidenum">
              <a:rPr lang="pl-PL" altLang="pl-PL" smtClean="0"/>
              <a:pPr/>
              <a:t>29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39813" y="790575"/>
            <a:ext cx="5202237" cy="3903663"/>
          </a:xfrm>
          <a:solidFill>
            <a:srgbClr val="FFFFFF"/>
          </a:solidFill>
          <a:ln/>
        </p:spPr>
      </p:sp>
      <p:sp>
        <p:nvSpPr>
          <p:cNvPr id="61443" name="Rectangle 2"/>
          <p:cNvSpPr>
            <a:spLocks noChangeArrowheads="1"/>
          </p:cNvSpPr>
          <p:nvPr>
            <p:ph type="body" idx="1"/>
          </p:nvPr>
        </p:nvSpPr>
        <p:spPr>
          <a:xfrm>
            <a:off x="728663" y="4945063"/>
            <a:ext cx="5824537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B50903-93A2-4F04-8BC9-73AD8A294FEB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8B2D827-2AAE-40B5-BAA6-E591A99E81F8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CFB5C18-3023-47B6-97E8-398FBE1A7412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3ADD87-C0A4-4024-A4E4-61E1514008A8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A192A6-7D96-4579-827E-82528561AC1E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FD3B88-3C4F-43C7-A4AD-4E5346C1E991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59A186A-66BF-44C8-9254-1BAC5886790A}" type="slidenum">
              <a:rPr lang="pl-PL" altLang="pl-PL" smtClean="0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059E-F926-4465-91F7-CA7EFB91917F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6F37-A6A1-42A2-A119-FCC1595737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083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13AE-61B8-4860-8912-CC7464B49E0A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25B0-3371-4E71-9680-759C2DCB5F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305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92A5-1000-4B0B-A5EF-D02C40762225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AC2B-75A2-4AF1-B29D-C738E0C6B9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A0EE-7DF7-4E08-899F-3B0CBF9B06E9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D3AA-6B77-4F8B-8FA0-FD667E81D5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657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4D6D-EFAC-402E-86C9-C661EDBC6469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F585-70F6-47E3-929D-1FAECBC15E5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382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C416-95CF-4E33-9DF2-C4B132268A05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D660-D65B-4686-B555-286506C780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331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991A-3931-475B-ACD1-B79F3EB60E74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CF52-74E6-41F0-B7F8-6ABA1E0AD7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760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D104-AE5D-4827-9B73-B4E7FC90176E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7851-2636-4F2E-B011-F14607222B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502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63B9-719D-4684-8CC5-E890A3FACD57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C338-935F-4107-81CA-F9DF14368D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30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C02A-4DE6-489B-B316-2453D03820FE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AC70-66E1-4032-81AD-947274246C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652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3665-E67E-4EB1-BD7D-AACDB0619E7E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14FE-D1F5-4790-8D78-101198C875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806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F4F9D-44F0-4789-BB1E-BAEE5014B39B}" type="datetimeFigureOut">
              <a:rPr lang="pl-PL"/>
              <a:pPr>
                <a:defRPr/>
              </a:pPr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E41D6A-7343-48DA-9250-B59E365B3F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tytuł 2"/>
          <p:cNvSpPr>
            <a:spLocks noGrp="1"/>
          </p:cNvSpPr>
          <p:nvPr>
            <p:ph type="subTitle" idx="1"/>
          </p:nvPr>
        </p:nvSpPr>
        <p:spPr>
          <a:xfrm>
            <a:off x="684213" y="3213100"/>
            <a:ext cx="7813675" cy="23050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ВИЩА ШКОЛА </a:t>
            </a:r>
            <a:endParaRPr lang="pl-PL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609600" indent="-609600" eaLnBrk="1" hangingPunct="1"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ТУРИЗМУ І ЕКОЛОГІЇ</a:t>
            </a:r>
            <a:r>
              <a:rPr lang="uk-UA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l-PL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Trójkąt prostokątny 4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765175"/>
            <a:ext cx="273526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248275" y="2119313"/>
            <a:ext cx="1944688" cy="4302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979613" y="1528763"/>
            <a:ext cx="4679950" cy="4824412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>
            <a:lvl1pPr marL="342900" indent="-3429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ФАКУЛЬТЕТ ТУРИЗМУ І РЕКРЕАЦІЇ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НАВЧАННЯ ІІ РІВНЯ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az-Cyrl-AZ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Івент-менеджмент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Менеджер туризму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Міжнародний туризм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Створення інноваційних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туристичних продуктів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                                 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9463" name="Picture 10" descr="1logo_t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>
            <a:spLocks/>
          </p:cNvSpPr>
          <p:nvPr/>
        </p:nvSpPr>
        <p:spPr bwMode="auto">
          <a:xfrm>
            <a:off x="1979613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r>
              <a:rPr lang="uk-UA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Пропозиція освіти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19465" name="Obraz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26050" y="2073275"/>
            <a:ext cx="2500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СПЕЦІАЛЬНОСТІ МАЙБУТНЬОГО </a:t>
            </a:r>
            <a:endParaRPr lang="pl-P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pl-PL" sz="1200" dirty="0"/>
          </a:p>
        </p:txBody>
      </p:sp>
      <p:pic>
        <p:nvPicPr>
          <p:cNvPr id="19467" name="Obraz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363" y="3094038"/>
            <a:ext cx="2546350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979613" y="1773238"/>
            <a:ext cx="6913562" cy="434657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>
            <a:lvl1pPr marL="342900" indent="-3429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</a:t>
            </a:r>
            <a:br>
              <a:rPr lang="pl-PL" altLang="pl-PL" sz="24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uk-UA" altLang="pl-PL" sz="20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ФАКУЛЬТЕТ ІНФОРМАЦІЙНИХ ТЕХНОЛОГІЙ</a:t>
            </a:r>
            <a:endParaRPr lang="pl-PL" altLang="pl-PL" sz="200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pl-PL" sz="20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Комп’ютерна електроніка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pl-PL" sz="20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Системи баз даних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pl-PL" sz="20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Програмне забезпечення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pl-PL" sz="20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Мультимедійні технології та комп</a:t>
            </a:r>
            <a:r>
              <a:rPr lang="en-US" altLang="pl-PL" sz="20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’</a:t>
            </a:r>
            <a:r>
              <a:rPr lang="uk-UA" altLang="pl-PL" sz="20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ютерна графіка</a:t>
            </a:r>
            <a:endParaRPr lang="pl-PL" altLang="pl-PL" sz="200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1510" name="Picture 9" descr="1logo_in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098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wydzialy_specjalnosci_inf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796136" y="4194693"/>
            <a:ext cx="3017912" cy="266330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ytuł 1"/>
          <p:cNvSpPr>
            <a:spLocks/>
          </p:cNvSpPr>
          <p:nvPr/>
        </p:nvSpPr>
        <p:spPr bwMode="auto">
          <a:xfrm>
            <a:off x="2124075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r>
              <a:rPr lang="uk-UA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Пропозиція освіти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21513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0248" name="Tytuł 1"/>
          <p:cNvSpPr>
            <a:spLocks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Освітня</a:t>
            </a:r>
            <a:r>
              <a:rPr lang="ru-RU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пропозиція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288" y="4057650"/>
            <a:ext cx="82804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Study and work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Співробітництво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ВШTiE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світом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бізнесу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>
              <a:defRPr/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на другому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році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навчань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ВУЗ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дає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можливість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роботи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фірмах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партнерах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галузі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туризму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інформатики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355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263" y="1738313"/>
            <a:ext cx="34417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25605" name="Picture 2" descr="C:\Users\Remik\MU\123 Strategia\WSTiE\WSTiE nowe foty\6780056-three-beautiful-girls-studen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275138"/>
            <a:ext cx="363537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014538" y="1547813"/>
            <a:ext cx="6950075" cy="490537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>
            <a:lvl1pPr marL="342900" indent="-3429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ФАКУЛЬТЕТ СОЦІАЛЬНИХ НАУК</a:t>
            </a:r>
            <a:endParaRPr lang="pl-PL" altLang="pl-PL" sz="2000" dirty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pl-PL" sz="2000" dirty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Е-бізнес і соціальні мережі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Регіональна політика та політика місцевих органів влади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Журналістика і соціальні мережі</a:t>
            </a:r>
            <a:br>
              <a:rPr lang="pl-PL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(Засоби масової інформації)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Зв</a:t>
            </a:r>
            <a:r>
              <a:rPr lang="en-US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’</a:t>
            </a: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язки з громадськістю</a:t>
            </a:r>
            <a:br>
              <a:rPr lang="pl-PL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US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public relations</a:t>
            </a:r>
            <a:r>
              <a:rPr lang="uk-UA" altLang="pl-PL" sz="20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)</a:t>
            </a:r>
            <a:endParaRPr lang="pl-PL" altLang="pl-PL" sz="2000" dirty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607" name="Picture 9" descr="1logo_p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24098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>
            <a:spLocks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Освітня</a:t>
            </a:r>
            <a:r>
              <a:rPr lang="ru-RU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пропозиція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609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 idx="4294967295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1" name="Symbol zastępczy zawartości 2"/>
          <p:cNvSpPr>
            <a:spLocks noGrp="1"/>
          </p:cNvSpPr>
          <p:nvPr>
            <p:ph idx="4294967295"/>
          </p:nvPr>
        </p:nvSpPr>
        <p:spPr>
          <a:xfrm>
            <a:off x="474663" y="4368800"/>
            <a:ext cx="8642350" cy="22288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Європейський диплом і стандарти навчання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Університет пропонує сучасну систему освіти на європейських взірцях, ефективних та перевірених програмах навчання і останніх тенденціях бізнесу. Забезпечує програми міжнародного обміну та надає можливість отримати подвійні дипломи про вищу освіту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27655" name="Picture 10" descr="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2492375"/>
            <a:ext cx="15128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ue_gwiaz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550" y="1700213"/>
            <a:ext cx="14414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7dfjODSNiNo.jp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2257142" y="1128481"/>
            <a:ext cx="4716651" cy="31432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658" name="Obraz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2"/>
          <p:cNvSpPr>
            <a:spLocks noGrp="1"/>
          </p:cNvSpPr>
          <p:nvPr>
            <p:ph idx="4294967295"/>
          </p:nvPr>
        </p:nvSpPr>
        <p:spPr>
          <a:xfrm>
            <a:off x="212725" y="5532438"/>
            <a:ext cx="8642350" cy="104140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Найбільш привабливі практики та </a:t>
            </a: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стажування в Польщі і за кордоном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4342" name="Tytuł 1"/>
          <p:cNvSpPr>
            <a:spLocks/>
          </p:cNvSpPr>
          <p:nvPr/>
        </p:nvSpPr>
        <p:spPr bwMode="auto">
          <a:xfrm>
            <a:off x="395288" y="3413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1381446_585517024818988_1184099336_n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0" y="2420888"/>
            <a:ext cx="3563888" cy="26729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uczel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249" y="225361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pqyx0ocTbTk.jp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3048984" y="1075445"/>
            <a:ext cx="2808312" cy="28083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9706" name="Obraz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vgPSM8yoJ_g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1475656" y="1052736"/>
            <a:ext cx="6093296" cy="45699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4900" y="5732463"/>
            <a:ext cx="4513263" cy="754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buFont typeface="Times New Roman" pitchFamily="18" charset="0"/>
              <a:buNone/>
              <a:defRPr/>
            </a:pPr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Канарські острови</a:t>
            </a:r>
            <a:endParaRPr lang="pl-PL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1751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-m7ufmvoqiA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467544" y="2636912"/>
            <a:ext cx="4427984" cy="3320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T__11j94dWQ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2051720" y="260648"/>
            <a:ext cx="5184576" cy="29770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hXwoFf8QLi8.jp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5100060" y="3212976"/>
            <a:ext cx="3803914" cy="28529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4138" y="6119813"/>
            <a:ext cx="22225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Майорка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3801" name="Obraz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IMG_2799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1475656" y="260648"/>
            <a:ext cx="3140968" cy="3140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IMG_2833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4788024" y="3195641"/>
            <a:ext cx="4039974" cy="30175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uLfnjP3lMv8.jpg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>
          <a:xfrm>
            <a:off x="539552" y="3356992"/>
            <a:ext cx="4212468" cy="28083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IMG_2654.JPG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4499992" y="0"/>
            <a:ext cx="3212976" cy="32129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65563" y="6200775"/>
            <a:ext cx="16827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Греція</a:t>
            </a:r>
            <a:endParaRPr lang="ru-RU" sz="3200" dirty="0"/>
          </a:p>
        </p:txBody>
      </p:sp>
      <p:pic>
        <p:nvPicPr>
          <p:cNvPr id="35851" name="Obraz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79MPlES-cZA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395536" y="1628800"/>
            <a:ext cx="2520280" cy="43301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bInYzbt5I60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220072" y="3501008"/>
            <a:ext cx="3923928" cy="29417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tn8So33nc_U.jp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2915816" y="2708920"/>
            <a:ext cx="3744416" cy="24865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DwhVNNIEK8k.jpg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3558084" y="0"/>
            <a:ext cx="3707904" cy="27809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67100" y="6084888"/>
            <a:ext cx="2041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Італія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7898" name="Obraz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 rot="10800000">
            <a:off x="7824788" y="12700"/>
            <a:ext cx="1331912" cy="1628775"/>
          </a:xfrm>
          <a:prstGeom prst="rtTriangl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58788" y="261938"/>
            <a:ext cx="8228012" cy="14351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pl-PL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Droid Sans Fallback"/>
                <a:cs typeface="Droid Sans Fallback"/>
              </a:rPr>
              <a:t>ВШТіЕ</a:t>
            </a:r>
            <a:r>
              <a:rPr lang="uk-UA" altLang="pl-PL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Droid Sans Fallback"/>
                <a:cs typeface="Droid Sans Fallback"/>
              </a:rPr>
              <a:t> – навчання та виховання</a:t>
            </a:r>
            <a:endParaRPr lang="pl-PL" altLang="pl-PL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Droid Sans Fallback"/>
              <a:cs typeface="Droid Sans Fallback"/>
            </a:endParaRP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538" y="1312863"/>
            <a:ext cx="46767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1" name="Text Box 1"/>
          <p:cNvSpPr txBox="1">
            <a:spLocks noChangeArrowheads="1"/>
          </p:cNvSpPr>
          <p:nvPr/>
        </p:nvSpPr>
        <p:spPr bwMode="auto">
          <a:xfrm>
            <a:off x="73025" y="4000500"/>
            <a:ext cx="89995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pl-PL" altLang="pl-PL" sz="1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endParaRPr lang="pl-PL" altLang="pl-PL" sz="1800"/>
          </a:p>
        </p:txBody>
      </p:sp>
      <p:sp>
        <p:nvSpPr>
          <p:cNvPr id="6152" name="pole tekstowe 10"/>
          <p:cNvSpPr txBox="1">
            <a:spLocks noChangeArrowheads="1"/>
          </p:cNvSpPr>
          <p:nvPr/>
        </p:nvSpPr>
        <p:spPr bwMode="auto">
          <a:xfrm>
            <a:off x="711200" y="5281613"/>
            <a:ext cx="782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pl-PL" altLang="pl-PL" sz="1400" b="1">
                <a:latin typeface="Arial" panose="020B0604020202020204" pitchFamily="34" charset="0"/>
              </a:rPr>
              <a:t> </a:t>
            </a: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Гарантує сучасну модель навчання</a:t>
            </a:r>
            <a: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,</a:t>
            </a: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 в європейських стандартах,  яка базується на найкращих взірцях і інноваційних програмах</a:t>
            </a:r>
            <a: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. </a:t>
            </a:r>
            <a:endParaRPr lang="pl-PL" altLang="pl-PL" sz="1400">
              <a:solidFill>
                <a:srgbClr val="7F7F7F"/>
              </a:solidFill>
              <a:latin typeface="Arial Black" panose="020B0A04020102020204" pitchFamily="34" charset="0"/>
            </a:endParaRPr>
          </a:p>
        </p:txBody>
      </p:sp>
      <p:sp>
        <p:nvSpPr>
          <p:cNvPr id="6153" name="pole tekstowe 12"/>
          <p:cNvSpPr txBox="1">
            <a:spLocks noChangeArrowheads="1"/>
          </p:cNvSpPr>
          <p:nvPr/>
        </p:nvSpPr>
        <p:spPr bwMode="auto">
          <a:xfrm>
            <a:off x="468313" y="4706938"/>
            <a:ext cx="7286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</a:t>
            </a: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На протязі 10 років стала потужним навчальним центром міжнародного зразку, насамперед в галузі туризму.</a:t>
            </a:r>
            <a:endParaRPr lang="pl-PL" altLang="pl-PL" sz="1400">
              <a:solidFill>
                <a:srgbClr val="7F7F7F"/>
              </a:solidFill>
              <a:latin typeface="Arial Black" panose="020B0A04020102020204" pitchFamily="34" charset="0"/>
            </a:endParaRPr>
          </a:p>
        </p:txBody>
      </p:sp>
      <p:sp>
        <p:nvSpPr>
          <p:cNvPr id="6154" name="pole tekstowe 13"/>
          <p:cNvSpPr txBox="1">
            <a:spLocks noChangeArrowheads="1"/>
          </p:cNvSpPr>
          <p:nvPr/>
        </p:nvSpPr>
        <p:spPr bwMode="auto">
          <a:xfrm>
            <a:off x="104775" y="4149725"/>
            <a:ext cx="8212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</a:t>
            </a: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Знаходиться в замку епохи відродження </a:t>
            </a:r>
            <a: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,</a:t>
            </a: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в одному з найпривабливіших туристичних районів  </a:t>
            </a:r>
            <a: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– </a:t>
            </a: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на півдні Польщі в гірських пасмах Бескидських гір.</a:t>
            </a:r>
            <a:endParaRPr lang="pl-PL" altLang="pl-PL" sz="1400">
              <a:solidFill>
                <a:srgbClr val="7F7F7F"/>
              </a:solidFill>
              <a:latin typeface="Arial Black" panose="020B0A04020102020204" pitchFamily="34" charset="0"/>
            </a:endParaRPr>
          </a:p>
        </p:txBody>
      </p:sp>
      <p:sp>
        <p:nvSpPr>
          <p:cNvPr id="6155" name="pole tekstowe 11"/>
          <p:cNvSpPr txBox="1">
            <a:spLocks noChangeArrowheads="1"/>
          </p:cNvSpPr>
          <p:nvPr/>
        </p:nvSpPr>
        <p:spPr bwMode="auto">
          <a:xfrm>
            <a:off x="1008063" y="5876925"/>
            <a:ext cx="85677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Збирає студентів з цілої Польщі та з за кордону</a:t>
            </a:r>
            <a: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,</a:t>
            </a: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запевнюючи їм потрібні </a:t>
            </a:r>
            <a:b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</a:b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знання і досвід, які вони дістають від викладачів, </a:t>
            </a:r>
            <a:r>
              <a:rPr lang="pl-PL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 </a:t>
            </a:r>
            <a:r>
              <a:rPr lang="uk-UA" altLang="pl-PL" sz="1400" b="1">
                <a:solidFill>
                  <a:srgbClr val="7F7F7F"/>
                </a:solidFill>
                <a:latin typeface="Arial Black" panose="020B0A04020102020204" pitchFamily="34" charset="0"/>
              </a:rPr>
              <a:t>практиків та експертів даної галузі.</a:t>
            </a:r>
            <a:endParaRPr lang="pl-PL" altLang="pl-PL" sz="1400" b="1">
              <a:solidFill>
                <a:srgbClr val="7F7F7F"/>
              </a:solidFill>
              <a:latin typeface="Arial Black" panose="020B0A04020102020204" pitchFamily="34" charset="0"/>
            </a:endParaRPr>
          </a:p>
        </p:txBody>
      </p:sp>
      <p:pic>
        <p:nvPicPr>
          <p:cNvPr id="6156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rCKrrZRXqY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611560" y="3284984"/>
            <a:ext cx="4176464" cy="27843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wWJwrnLgb1Y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220072" y="3429000"/>
            <a:ext cx="3717032" cy="27877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byhsyflNn44.jp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2411760" y="0"/>
            <a:ext cx="4485117" cy="33638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49713" y="6134100"/>
            <a:ext cx="11684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Кіпр</a:t>
            </a:r>
            <a:endParaRPr lang="ru-RU" sz="3200" dirty="0"/>
          </a:p>
        </p:txBody>
      </p:sp>
      <p:pic>
        <p:nvPicPr>
          <p:cNvPr id="39945" name="Obraz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4663" y="5949950"/>
            <a:ext cx="11414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</a:t>
            </a:r>
            <a:endParaRPr lang="ru-RU" sz="3200" dirty="0"/>
          </a:p>
        </p:txBody>
      </p:sp>
      <p:pic>
        <p:nvPicPr>
          <p:cNvPr id="4199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801" y="1196752"/>
            <a:ext cx="2954902" cy="2881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180" y="2885181"/>
            <a:ext cx="2517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89" y="2817862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idx="4294967295"/>
          </p:nvPr>
        </p:nvSpPr>
        <p:spPr>
          <a:xfrm>
            <a:off x="755650" y="5013325"/>
            <a:ext cx="8066088" cy="10525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Додаткові курси і тренінги протягом навчання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(курси бармена і сомельє, інструктора з фітнесу, агента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реклами, екскурсовода, аніматора вільного часу)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5366" name="Tytuł 1"/>
          <p:cNvSpPr>
            <a:spLocks/>
          </p:cNvSpPr>
          <p:nvPr/>
        </p:nvSpPr>
        <p:spPr bwMode="auto">
          <a:xfrm>
            <a:off x="395288" y="3413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10250233_655117731192250_304716474028193827_n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2181979" y="1309925"/>
            <a:ext cx="5059673" cy="29883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4040" name="Obraz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88900"/>
            <a:ext cx="13684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950913" y="4300538"/>
            <a:ext cx="75231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Можливість брати участь в курсах, реалізованих в рамах програм ЄС. 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 bwMode="auto">
          <a:xfrm>
            <a:off x="252413" y="4776788"/>
            <a:ext cx="8963025" cy="17224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Різноманітне студентське життя 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(Численні секції і наукові гуртки, </a:t>
            </a:r>
            <a:r>
              <a:rPr lang="uk-U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волонтерство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Ювеналія, 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тобто </a:t>
            </a:r>
            <a:r>
              <a:rPr lang="uk-U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Суські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Кіцконалія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день міста) 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studenci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403648" y="548680"/>
            <a:ext cx="3600623" cy="23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ytuł 1"/>
          <p:cNvSpPr>
            <a:spLocks/>
          </p:cNvSpPr>
          <p:nvPr/>
        </p:nvSpPr>
        <p:spPr bwMode="auto">
          <a:xfrm>
            <a:off x="323850" y="0"/>
            <a:ext cx="8229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 descr="1ApL5be_vyU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4860032" y="1052736"/>
            <a:ext cx="2952328" cy="19674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1000359_596128920424465_2055296841_n.jp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0" y="2492896"/>
            <a:ext cx="3240360" cy="24302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1471811_604341349603222_2090941714_n.jpg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3059832" y="2852936"/>
            <a:ext cx="3347864" cy="25108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1653831_627417547295602_921911063_n.jpg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6372200" y="2852936"/>
            <a:ext cx="2771800" cy="2304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6092" name="Obraz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684213" y="4827588"/>
            <a:ext cx="8208962" cy="2030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Праця в Європі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 професійне майбутнє дбає Наукове Бюро Кар’єри, котре співпрацює з найкращими фірмами і підприємствами. Випускники </a:t>
            </a:r>
            <a:r>
              <a:rPr lang="uk-U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цінуються працедавцями в цілій Європі.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standardy%20eu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7326" y="1163718"/>
            <a:ext cx="5467294" cy="366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ytuł 1"/>
          <p:cNvSpPr>
            <a:spLocks/>
          </p:cNvSpPr>
          <p:nvPr/>
        </p:nvSpPr>
        <p:spPr bwMode="auto">
          <a:xfrm>
            <a:off x="395288" y="341313"/>
            <a:ext cx="822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8136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 bwMode="auto">
          <a:xfrm>
            <a:off x="192088" y="4265613"/>
            <a:ext cx="8642350" cy="1946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609600" indent="-609600" algn="ctr"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Безпечне і затишне місце для навчання</a:t>
            </a:r>
          </a:p>
          <a:p>
            <a:pPr marL="609600" indent="-609600" algn="ctr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Суха </a:t>
            </a:r>
            <a:r>
              <a:rPr lang="uk-U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Бескидзька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приємне і доброзичливе містечко: 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609600" indent="-609600" algn="ctr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дуже хороші умови проживання і охорони </a:t>
            </a:r>
            <a:r>
              <a:rPr lang="uk-U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здоров’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я.</a:t>
            </a:r>
          </a:p>
          <a:p>
            <a:pPr marL="609600" indent="-609600" algn="ctr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гарантує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своїм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студентам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проживання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студенському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гуртожитку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де вони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знаходяться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під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опікою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працівників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школи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kola sucha be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836" y="1083181"/>
            <a:ext cx="4536504" cy="340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ytuł 1"/>
          <p:cNvSpPr>
            <a:spLocks/>
          </p:cNvSpPr>
          <p:nvPr/>
        </p:nvSpPr>
        <p:spPr bwMode="auto">
          <a:xfrm>
            <a:off x="395288" y="341313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0184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88900"/>
            <a:ext cx="13684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4294967295"/>
          </p:nvPr>
        </p:nvSpPr>
        <p:spPr>
          <a:xfrm>
            <a:off x="250825" y="4868863"/>
            <a:ext cx="8642350" cy="130175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Навчання в Замку епохи Відродження 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(сучасні і добре обладнані кабінети, заняття в невеликих групах, індивідуальний підхід до кожного студента)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390" name="Tytuł 1"/>
          <p:cNvSpPr>
            <a:spLocks/>
          </p:cNvSpPr>
          <p:nvPr/>
        </p:nvSpPr>
        <p:spPr bwMode="auto">
          <a:xfrm>
            <a:off x="395288" y="341313"/>
            <a:ext cx="8229600" cy="666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2231" name="Obraz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406637"/>
            <a:ext cx="4680436" cy="310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388" y="1624013"/>
            <a:ext cx="8856662" cy="1944687"/>
          </a:xfrm>
        </p:spPr>
        <p:txBody>
          <a:bodyPr/>
          <a:lstStyle/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Навчання в Сухій </a:t>
            </a:r>
            <a:r>
              <a:rPr lang="uk-UA" sz="18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Бескидзькій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Туризм і Рекреація 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рівня стаціонарне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- 3800 PLN/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рік</a:t>
            </a: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Туризм і Рекреація 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рівня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заочне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- 3700 PLN/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рік</a:t>
            </a: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Туризм і Рекреація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II 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рівня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стаціонарне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- 3600 PLN/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рік</a:t>
            </a: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Туризм і Рекреація 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II 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рівня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заочне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- 3600 PLN/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рік</a:t>
            </a: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ІНФОРМАТИКА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– 4400 PLN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рік</a:t>
            </a: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Політологія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I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рівня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заочне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– 3600 PLN/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рік</a:t>
            </a: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Навчання в Кракові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az-Cyrl-AZ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на англійській мові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Туризм і Рекреація 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рівня заочне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3800 PLN/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рік</a:t>
            </a: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Оплата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вступна 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300 PLN</a:t>
            </a: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Оплата рекрутаційна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150 PLN</a:t>
            </a: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Оплата </a:t>
            </a:r>
            <a:r>
              <a:rPr lang="uk-UA" sz="18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рекрутаційна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за спеціальність 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бізнес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i 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Соціальні Мережі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1000 PLN</a:t>
            </a:r>
            <a:b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Оплата за проживання в гуртожитку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345 PLN/</a:t>
            </a:r>
            <a:r>
              <a:rPr lang="uk-UA" sz="1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місяць</a:t>
            </a:r>
            <a:endParaRPr lang="pl-PL" sz="18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438" name="Tytuł 1"/>
          <p:cNvSpPr>
            <a:spLocks/>
          </p:cNvSpPr>
          <p:nvPr/>
        </p:nvSpPr>
        <p:spPr bwMode="auto">
          <a:xfrm>
            <a:off x="395288" y="3413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Ціни навчання</a:t>
            </a:r>
            <a:endParaRPr lang="pl-P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4279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4294967295"/>
          </p:nvPr>
        </p:nvSpPr>
        <p:spPr>
          <a:xfrm>
            <a:off x="250825" y="4579938"/>
            <a:ext cx="8893175" cy="194468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гарантує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Розгалужену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систему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соціальних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допомог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пільг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Рекламні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програми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Індивідуальний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День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відкритих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дверей при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подачі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документів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день -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зберігаєш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300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злотих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оплати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рекрутаційної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8438" name="Tytuł 1"/>
          <p:cNvSpPr>
            <a:spLocks/>
          </p:cNvSpPr>
          <p:nvPr/>
        </p:nvSpPr>
        <p:spPr bwMode="auto">
          <a:xfrm>
            <a:off x="395288" y="3413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6327" name="Picture 10" descr="pieniądz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44640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 bwMode="auto">
          <a:xfrm>
            <a:off x="1692275" y="260350"/>
            <a:ext cx="5256213" cy="1800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38200" indent="-838200" eaLnBrk="1" hangingPunct="1">
              <a:defRPr/>
            </a:pP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Інтенсивний курс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Польської мови та культури</a:t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250825" y="1989138"/>
            <a:ext cx="8642350" cy="45354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 курсу входить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Курс польської мови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Туристична програма (екскурсії)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Житло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Харчування </a:t>
            </a:r>
            <a:endParaRPr lang="pl-PL" sz="2400" dirty="0"/>
          </a:p>
          <a:p>
            <a:pPr marL="0" indent="0" algn="ctr">
              <a:buFont typeface="Times New Roman" pitchFamily="18" charset="0"/>
              <a:buNone/>
              <a:defRPr/>
            </a:pPr>
            <a:endParaRPr lang="pl-PL" sz="2400" dirty="0"/>
          </a:p>
          <a:p>
            <a:pPr marL="0" indent="0" algn="ctr">
              <a:buFont typeface="Times New Roman" pitchFamily="18" charset="0"/>
              <a:buNone/>
              <a:defRPr/>
            </a:pPr>
            <a:endParaRPr lang="pl-PL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>
              <a:buFont typeface="Times New Roman" pitchFamily="18" charset="0"/>
              <a:buNone/>
              <a:defRPr/>
            </a:pP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>
              <a:buFont typeface="Times New Roman" pitchFamily="18" charset="0"/>
              <a:buNone/>
              <a:defRPr/>
            </a:pPr>
            <a:r>
              <a:rPr lang="uk-UA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Термін: вересень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201</a:t>
            </a:r>
            <a:r>
              <a:rPr lang="pl-PL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90723_749102201793802_5791566627814300694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381" y="2204864"/>
            <a:ext cx="3563888" cy="25091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8376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339975" y="333375"/>
            <a:ext cx="4464050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Завдання університету</a:t>
            </a:r>
            <a:endParaRPr lang="pl-PL" altLang="pl-PL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5302250"/>
            <a:ext cx="8229600" cy="124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Забезпечення випускникам комплексної освіти, підтриманої солідними практиками, що дозволяє їм швидко знайти хорошу роботу.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 rot="10800000">
            <a:off x="7815263" y="3175"/>
            <a:ext cx="1331912" cy="1628775"/>
          </a:xfrm>
          <a:prstGeom prst="rtTriangl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1655763"/>
            <a:ext cx="58324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16557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19" name="AutoShape 2"/>
          <p:cNvSpPr>
            <a:spLocks noChangeArrowheads="1"/>
          </p:cNvSpPr>
          <p:nvPr/>
        </p:nvSpPr>
        <p:spPr bwMode="auto"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60420" name="AutoShape 3"/>
          <p:cNvSpPr>
            <a:spLocks noChangeArrowheads="1"/>
          </p:cNvSpPr>
          <p:nvPr/>
        </p:nvSpPr>
        <p:spPr bwMode="auto">
          <a:xfrm rot="10800000">
            <a:off x="7815263" y="3175"/>
            <a:ext cx="1331912" cy="1628775"/>
          </a:xfrm>
          <a:prstGeom prst="rtTriangl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127000" y="-144463"/>
            <a:ext cx="8837613" cy="6610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 eaLnBrk="1" hangingPunct="1"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</a:t>
            </a:r>
          </a:p>
          <a:p>
            <a:pPr algn="r" eaLnBrk="1" hangingPunct="1"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pl-PL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Школа Туризму </a:t>
            </a:r>
            <a:r>
              <a:rPr lang="ru-RU" altLang="pl-PL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pl-PL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Екології</a:t>
            </a:r>
            <a:endParaRPr lang="ru-RU" altLang="pl-PL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pl-PL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pl-PL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Замкова</a:t>
            </a: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</a:t>
            </a:r>
          </a:p>
          <a:p>
            <a:pPr algn="ctr" eaLnBrk="1" hangingPunct="1"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34-200 Суха </a:t>
            </a:r>
            <a:r>
              <a:rPr lang="ru-RU" altLang="pl-PL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Бескидзька</a:t>
            </a: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pl-PL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Польща</a:t>
            </a:r>
            <a:endParaRPr lang="ru-RU" altLang="pl-PL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тел.: +48 33 874 20 80, 874 47 40</a:t>
            </a:r>
            <a:b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факс: +48 33 874 46 05 </a:t>
            </a:r>
            <a:b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ел. адреса: </a:t>
            </a:r>
            <a:r>
              <a:rPr lang="ru-RU" altLang="pl-PL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szkola@wste.edu.pl</a:t>
            </a:r>
            <a:endParaRPr lang="ru-RU" altLang="pl-PL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lang="pl-PL" altLang="pl-PL" sz="2000" b="1" dirty="0">
                <a:solidFill>
                  <a:srgbClr val="009999"/>
                </a:solidFill>
                <a:latin typeface="Arial" charset="0"/>
                <a:cs typeface="Arial" charset="0"/>
              </a:rPr>
            </a:br>
            <a:endParaRPr lang="pl-PL" altLang="pl-PL" sz="2000" b="1" dirty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Ласкаво просимо до найкращого туристичного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ВУЗу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в Польщі!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3600450"/>
            <a:ext cx="5759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3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388" y="1125538"/>
            <a:ext cx="8642350" cy="4321175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endParaRPr lang="pl-PL" sz="2800" b="1" dirty="0"/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Звання «Найкращого туристичного ВУЗу 201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», 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тобто І місце в Польщі серед туристичних </a:t>
            </a:r>
            <a:r>
              <a:rPr lang="uk-U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ВУЗів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pl-PL" sz="2800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150" name="Tytuł 1"/>
          <p:cNvSpPr>
            <a:spLocks noGrp="1"/>
          </p:cNvSpPr>
          <p:nvPr>
            <p:ph type="title" idx="4294967295"/>
          </p:nvPr>
        </p:nvSpPr>
        <p:spPr>
          <a:xfrm>
            <a:off x="611188" y="341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Висока позиція в рейтингах</a:t>
            </a:r>
            <a:endParaRPr lang="pl-PL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2411413" y="3284538"/>
            <a:ext cx="4392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pl-PL" sz="1800"/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2627313" y="3357563"/>
            <a:ext cx="4824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pl-PL" sz="1800"/>
          </a:p>
        </p:txBody>
      </p:sp>
      <p:pic>
        <p:nvPicPr>
          <p:cNvPr id="9225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788" y="3178175"/>
            <a:ext cx="2822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792" b="40649"/>
          <a:stretch>
            <a:fillRect/>
          </a:stretch>
        </p:blipFill>
        <p:spPr bwMode="auto">
          <a:xfrm>
            <a:off x="465138" y="3330575"/>
            <a:ext cx="461168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2"/>
          <p:cNvSpPr>
            <a:spLocks noGrp="1"/>
          </p:cNvSpPr>
          <p:nvPr>
            <p:ph idx="4294967295"/>
          </p:nvPr>
        </p:nvSpPr>
        <p:spPr>
          <a:xfrm>
            <a:off x="501650" y="4581525"/>
            <a:ext cx="8642350" cy="1800225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endParaRPr lang="pl-PL" sz="2800" b="1" dirty="0"/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видатні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досягнення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галузі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молодіжної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роботи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виховної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роботи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формуванні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молодого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покоління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Малопольщі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pl-PL" sz="2400" dirty="0">
              <a:latin typeface="Arial" panose="020B060402020202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7174" name="Tytuł 1"/>
          <p:cNvSpPr>
            <a:spLocks noGrp="1"/>
          </p:cNvSpPr>
          <p:nvPr>
            <p:ph type="title" idx="4294967295"/>
          </p:nvPr>
        </p:nvSpPr>
        <p:spPr>
          <a:xfrm>
            <a:off x="476250" y="676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Нагорода за Якісне Навчання</a:t>
            </a:r>
            <a:br>
              <a:rPr lang="uk-UA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SAPERE AUSO</a:t>
            </a:r>
            <a:endParaRPr lang="pl-PL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2627313" y="3357563"/>
            <a:ext cx="4824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pl-PL" sz="1800"/>
          </a:p>
        </p:txBody>
      </p:sp>
      <p:pic>
        <p:nvPicPr>
          <p:cNvPr id="11272" name="Picture 10" descr="IMG_04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663" y="1785938"/>
            <a:ext cx="50895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979613" y="585788"/>
            <a:ext cx="5095875" cy="738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z-Cyrl-AZ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Найвищий рівень освіти</a:t>
            </a:r>
            <a:endParaRPr lang="pl-PL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79438" y="4918075"/>
            <a:ext cx="85661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Перше навчання на МДА в Туризмі в центральній та східній Європі для Топ Менеджерів ( в партнерстві з Антіохським Університетом в США)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Менеджер готелю - спеціальна післядипломна освіта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9" name="Obraz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938" y="400050"/>
            <a:ext cx="55086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/>
          <p:cNvSpPr>
            <a:spLocks noGrp="1"/>
          </p:cNvSpPr>
          <p:nvPr>
            <p:ph idx="1"/>
          </p:nvPr>
        </p:nvSpPr>
        <p:spPr>
          <a:xfrm>
            <a:off x="501650" y="5157788"/>
            <a:ext cx="8642350" cy="1944687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Кваліфікований науковий персонал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в складі спеціалістів провідних освітніх центрів 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Польщі, Європи та США 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3318" name="Tytuł 1"/>
          <p:cNvSpPr>
            <a:spLocks/>
          </p:cNvSpPr>
          <p:nvPr/>
        </p:nvSpPr>
        <p:spPr bwMode="auto">
          <a:xfrm>
            <a:off x="395288" y="3413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Чому </a:t>
            </a:r>
            <a:r>
              <a:rPr lang="uk-UA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ВШТіЕ</a:t>
            </a: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pl-P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B7HbHrg3QA0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2301843" y="1613336"/>
            <a:ext cx="4416490" cy="3312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344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emik\MU\123 Strategia\WSTiE\WSTiE nowe foty\6780056-three-beautiful-girls-studen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8"/>
          <a:stretch>
            <a:fillRect/>
          </a:stretch>
        </p:blipFill>
        <p:spPr bwMode="auto">
          <a:xfrm>
            <a:off x="5694363" y="4406900"/>
            <a:ext cx="344963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AutoShape 2"/>
          <p:cNvSpPr>
            <a:spLocks noChangeArrowheads="1"/>
          </p:cNvSpPr>
          <p:nvPr/>
        </p:nvSpPr>
        <p:spPr bwMode="auto"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16389" name="AutoShape 3"/>
          <p:cNvSpPr>
            <a:spLocks noChangeArrowheads="1"/>
          </p:cNvSpPr>
          <p:nvPr/>
        </p:nvSpPr>
        <p:spPr bwMode="auto">
          <a:xfrm rot="10800000">
            <a:off x="7824788" y="12700"/>
            <a:ext cx="1331912" cy="1628775"/>
          </a:xfrm>
          <a:prstGeom prst="rtTriangl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15366" name="Rectangle 5"/>
          <p:cNvSpPr txBox="1">
            <a:spLocks noChangeArrowheads="1"/>
          </p:cNvSpPr>
          <p:nvPr/>
        </p:nvSpPr>
        <p:spPr bwMode="auto">
          <a:xfrm>
            <a:off x="690563" y="2082800"/>
            <a:ext cx="77041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Бакалавр 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туризм і рекреація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політологія 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I </a:t>
            </a: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рівня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Магістратура 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туризм і рекреація 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II </a:t>
            </a: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рівня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Навчання інженерське 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інформатика 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рівня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Післядипломне навчання</a:t>
            </a: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Курси і тренінги</a:t>
            </a:r>
            <a:endParaRPr lang="pl-PL" altLang="pl-PL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Практики і стажування</a:t>
            </a:r>
            <a:endParaRPr lang="pl-PL" altLang="pl-PL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ytuł 1"/>
          <p:cNvSpPr>
            <a:spLocks/>
          </p:cNvSpPr>
          <p:nvPr/>
        </p:nvSpPr>
        <p:spPr bwMode="auto">
          <a:xfrm>
            <a:off x="21955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r>
              <a:rPr lang="uk-UA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Пропозиція освіти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16392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2" t="8447" r="9132" b="9892"/>
          <a:stretch>
            <a:fillRect/>
          </a:stretch>
        </p:blipFill>
        <p:spPr bwMode="auto">
          <a:xfrm>
            <a:off x="5651500" y="4632325"/>
            <a:ext cx="33845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219700" y="1846263"/>
            <a:ext cx="1944688" cy="4302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>
            <a:off x="0" y="5238750"/>
            <a:ext cx="1331913" cy="1628775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12088" y="0"/>
            <a:ext cx="1331912" cy="1628775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979613" y="1268413"/>
            <a:ext cx="6769100" cy="4824412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>
            <a:lvl1pPr marL="342900" indent="-3429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ФАКУЛЬТЕТ ТУРИЗМУ І РЕКРЕАЦІЇ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НАВЧАННЯ І РІВНЯ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az-Cyrl-AZ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Фізична рекреація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Управління (менеджмент) брендовим туристичним продуктом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Готельно-ресторанний бізнес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Менеджер </a:t>
            </a:r>
            <a:r>
              <a:rPr lang="uk-UA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Spa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 </a:t>
            </a:r>
            <a:r>
              <a:rPr lang="uk-UA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</a:t>
            </a:r>
            <a:r>
              <a:rPr lang="uk-UA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ness</a:t>
            </a:r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Управління регіональною і місцевою рекламою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Управління зрівноваженим туризмом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7416" name="Picture 10" descr="1logo_t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>
            <a:spLocks/>
          </p:cNvSpPr>
          <p:nvPr/>
        </p:nvSpPr>
        <p:spPr bwMode="auto">
          <a:xfrm>
            <a:off x="1979613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r>
              <a:rPr lang="uk-UA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Пропозиція освіти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17418" name="Obraz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4450"/>
            <a:ext cx="1382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26050" y="1797050"/>
            <a:ext cx="2500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СПЕЦІАЛЬНОСТІ МАЙБУТНЬОГО </a:t>
            </a:r>
            <a:endParaRPr lang="pl-P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pl-PL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737</Words>
  <Application>Microsoft Office PowerPoint</Application>
  <PresentationFormat>Pokaz na ekranie (4:3)</PresentationFormat>
  <Paragraphs>168</Paragraphs>
  <Slides>30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Calibri</vt:lpstr>
      <vt:lpstr>Arial</vt:lpstr>
      <vt:lpstr>Arial Black</vt:lpstr>
      <vt:lpstr>Times New Roman</vt:lpstr>
      <vt:lpstr>Droid Sans Fallback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Висока позиція в рейтингах</vt:lpstr>
      <vt:lpstr>Нагорода за Якісне Навчання SAPERE AUSO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Чому ВШТіЕ?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WSTiE</dc:title>
  <dc:creator>Remik</dc:creator>
  <cp:lastModifiedBy>Bartłomiej Mróz</cp:lastModifiedBy>
  <cp:revision>207</cp:revision>
  <cp:lastPrinted>2012-12-09T19:55:21Z</cp:lastPrinted>
  <dcterms:created xsi:type="dcterms:W3CDTF">2012-12-03T22:17:09Z</dcterms:created>
  <dcterms:modified xsi:type="dcterms:W3CDTF">2017-03-22T15:12:52Z</dcterms:modified>
</cp:coreProperties>
</file>